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61" r:id="rId2"/>
    <p:sldId id="257" r:id="rId3"/>
    <p:sldId id="260" r:id="rId4"/>
    <p:sldId id="259" r:id="rId5"/>
    <p:sldId id="265" r:id="rId6"/>
    <p:sldId id="270" r:id="rId7"/>
    <p:sldId id="264" r:id="rId8"/>
    <p:sldId id="269" r:id="rId9"/>
    <p:sldId id="262" r:id="rId10"/>
    <p:sldId id="263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B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1F9AF-363F-40FF-99D1-E89AE34DB3AE}" v="18" dt="2020-09-13T00:39:20.216"/>
    <p1510:client id="{09FA9E04-A714-47B7-9CDD-56B66CD489EB}" v="40" dt="2020-09-13T00:25:53.641"/>
    <p1510:client id="{1DFBB867-36F9-4802-023C-5461717535D8}" v="65" dt="2020-09-12T23:23:54.720"/>
    <p1510:client id="{1F079075-3AD0-4A72-FC8D-1F03C53F1BC6}" v="50" dt="2020-09-12T23:42:35.992"/>
    <p1510:client id="{1F5E231F-6DCF-43F1-D232-AE3A2B500A75}" v="58" dt="2020-09-12T21:59:29.250"/>
    <p1510:client id="{42CEC452-52EC-4D92-9B2B-BF0E0EF2A897}" v="187" dt="2020-09-13T00:28:57.941"/>
    <p1510:client id="{4D681656-FDA1-419F-B53A-2F8670BA2AB3}" v="649" dt="2020-09-13T00:21:33.495"/>
    <p1510:client id="{7DC37F66-E795-4776-B621-43BB1AAC630B}" v="17" dt="2020-09-12T23:11:42.594"/>
    <p1510:client id="{8DAA85E6-4926-4476-B7AC-64DAAA4194A6}" v="24" dt="2020-09-12T23:51:45.559"/>
    <p1510:client id="{8F6AFFC7-7AC7-4324-9C32-F04BAB7F481B}" v="1189" dt="2020-09-12T23:48:59.738"/>
    <p1510:client id="{99DC33EF-8463-4CC2-717E-FEE1FA2934CB}" v="3" dt="2020-09-13T02:21:30.616"/>
    <p1510:client id="{9D54E434-9C98-42F4-67ED-282AF4D2147F}" v="509" dt="2020-09-13T00:29:18.850"/>
    <p1510:client id="{A268B848-F54F-4B46-4FF5-88165705A096}" v="54" dt="2020-09-12T22:07:25.788"/>
    <p1510:client id="{C43D1E0D-2696-4FA0-33F0-79828F9CAA8D}" v="1535" dt="2020-09-13T01:00:14.132"/>
    <p1510:client id="{E823A137-48B2-4A6D-A5E9-AF90CAF5B31E}" v="94" dt="2020-09-12T22:21:20.656"/>
    <p1510:client id="{F4F1A09B-D73A-4552-4A71-FA244142BCB3}" v="20" dt="2020-09-12T22:11:06.175"/>
    <p1510:client id="{FC6943AC-0015-439D-A50E-A9F432D0C4DF}" v="331" dt="2020-09-13T00:35:45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1561B-8239-4F06-96B2-02768894BD8E}" type="datetimeFigureOut">
              <a:rPr lang="en-CA"/>
              <a:t>2020-09-12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B475A-1FA0-4C82-BCFA-9BA3A868E96A}" type="slidenum">
              <a:rPr lang="en-CA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5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"Is this paper???"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B475A-1FA0-4C82-BCFA-9BA3A868E96A}" type="slidenum">
              <a:rPr lang="en-CA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s://github.com/garythung/trashnet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136012"/>
            <a:ext cx="10993546" cy="7772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/>
              <a:t>Mahdi, </a:t>
            </a:r>
            <a:r>
              <a:rPr lang="en-US" sz="1800" err="1"/>
              <a:t>saghar</a:t>
            </a:r>
            <a:r>
              <a:rPr lang="en-US" sz="1800"/>
              <a:t>, salina, warren, </a:t>
            </a:r>
            <a:r>
              <a:rPr lang="en-US" sz="1800">
                <a:ea typeface="+mn-lt"/>
                <a:cs typeface="+mn-lt"/>
              </a:rPr>
              <a:t>Nasreen</a:t>
            </a:r>
            <a:r>
              <a:rPr lang="en-US" sz="1800"/>
              <a:t>, HANS, KEVIN, AMIR (Mentor), ZUBIA (team lead)</a:t>
            </a:r>
            <a:endParaRPr lang="en-US"/>
          </a:p>
          <a:p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F1E23-D409-4C99-B70E-F58BD9607060}"/>
              </a:ext>
            </a:extLst>
          </p:cNvPr>
          <p:cNvSpPr txBox="1"/>
          <p:nvPr/>
        </p:nvSpPr>
        <p:spPr>
          <a:xfrm>
            <a:off x="5422006" y="4005330"/>
            <a:ext cx="4181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0" name="Picture 10" descr="A close up of a blue wall&#10;&#10;Description automatically generated">
            <a:extLst>
              <a:ext uri="{FF2B5EF4-FFF2-40B4-BE49-F238E27FC236}">
                <a16:creationId xmlns:a16="http://schemas.microsoft.com/office/drawing/2014/main" id="{B6CE017A-9DD4-4035-A48C-D9815F90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45" y="3319732"/>
            <a:ext cx="4324709" cy="2878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67D28F-B612-4A49-8279-5C9DBE282C68}"/>
              </a:ext>
            </a:extLst>
          </p:cNvPr>
          <p:cNvSpPr txBox="1"/>
          <p:nvPr/>
        </p:nvSpPr>
        <p:spPr>
          <a:xfrm>
            <a:off x="579863" y="1156010"/>
            <a:ext cx="51592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</a:rPr>
              <a:t>WasteNet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2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41B8-53A1-4336-AA3B-D64E228A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39206-AFE3-42FB-B96C-DF57BA71F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>
                <a:ea typeface="+mn-lt"/>
                <a:cs typeface="+mn-lt"/>
              </a:rPr>
              <a:t>Integrate Object-Detection networks (YOLO) for real time object labeling to have more general.</a:t>
            </a:r>
          </a:p>
          <a:p>
            <a:pPr marL="305435" indent="-305435"/>
            <a:r>
              <a:rPr lang="en-US"/>
              <a:t>Using datasets with more sophisticated data labeling and more data variations (instead of controlled data aggregation) </a:t>
            </a:r>
          </a:p>
          <a:p>
            <a:pPr marL="305435" indent="-305435"/>
            <a:r>
              <a:rPr lang="en-US"/>
              <a:t>Using Contrastive Learning is proved to be useful for classification.</a:t>
            </a:r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0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CF2B-48DC-4FF0-B6BF-03022298E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159" y="3425349"/>
            <a:ext cx="3589413" cy="2025877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cap="all">
                <a:ea typeface="+mn-lt"/>
                <a:cs typeface="+mn-lt"/>
              </a:rPr>
              <a:t>THANKS</a:t>
            </a:r>
            <a:endParaRPr lang="en-US" sz="4800">
              <a:ea typeface="+mn-lt"/>
              <a:cs typeface="+mn-lt"/>
            </a:endParaRPr>
          </a:p>
          <a:p>
            <a:pPr marL="305435" indent="-305435"/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1549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C154-2F92-40F3-A7E0-C16B3CD0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C241-EF0F-4413-B873-4E3A7221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601389" cy="3678303"/>
          </a:xfrm>
        </p:spPr>
        <p:txBody>
          <a:bodyPr/>
          <a:lstStyle/>
          <a:p>
            <a:pPr marL="305435" indent="-305435"/>
            <a:r>
              <a:rPr lang="en-US" sz="2600" b="1">
                <a:ea typeface="+mn-lt"/>
                <a:cs typeface="+mn-lt"/>
              </a:rPr>
              <a:t>Problem statement</a:t>
            </a:r>
            <a:endParaRPr lang="en-US" sz="2600"/>
          </a:p>
          <a:p>
            <a:pPr marL="899795" lvl="2" indent="-269875"/>
            <a:r>
              <a:rPr lang="en-US" sz="1800">
                <a:ea typeface="+mn-lt"/>
                <a:cs typeface="+mn-lt"/>
              </a:rPr>
              <a:t>To predict the category for different waste items using image classification</a:t>
            </a:r>
            <a:endParaRPr lang="en-US" sz="1800"/>
          </a:p>
          <a:p>
            <a:pPr marL="305435" indent="-305435"/>
            <a:r>
              <a:rPr lang="en-US" sz="2600" b="1">
                <a:ea typeface="+mn-lt"/>
                <a:cs typeface="+mn-lt"/>
              </a:rPr>
              <a:t>Relevance</a:t>
            </a:r>
            <a:endParaRPr lang="en-US" sz="2600"/>
          </a:p>
          <a:p>
            <a:pPr marL="899795" lvl="2" indent="-269875"/>
            <a:r>
              <a:rPr lang="en-US" sz="1800">
                <a:ea typeface="+mn-lt"/>
                <a:cs typeface="+mn-lt"/>
              </a:rPr>
              <a:t>Can be used to correctly identify and sort recyclable items with less contamination</a:t>
            </a:r>
            <a:endParaRPr lang="en-US" sz="1800"/>
          </a:p>
          <a:p>
            <a:pPr marL="305435" indent="-305435"/>
            <a:endParaRPr lang="en-US" sz="2600"/>
          </a:p>
        </p:txBody>
      </p:sp>
      <p:pic>
        <p:nvPicPr>
          <p:cNvPr id="12" name="Picture 12" descr="A picture containing grass, table, sitting, food&#10;&#10;Description automatically generated">
            <a:extLst>
              <a:ext uri="{FF2B5EF4-FFF2-40B4-BE49-F238E27FC236}">
                <a16:creationId xmlns:a16="http://schemas.microsoft.com/office/drawing/2014/main" id="{627E9391-6E32-4F0B-894B-309413EE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860" y="2182098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7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DD8C-8F1B-44E6-8779-AB0CFD15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data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C7E7E30-CE48-41D5-B944-9B98B3ABF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668" y="2216215"/>
            <a:ext cx="5957363" cy="46367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B9CB0-429B-4CBE-8B95-5A861F18657B}"/>
              </a:ext>
            </a:extLst>
          </p:cNvPr>
          <p:cNvSpPr txBox="1"/>
          <p:nvPr/>
        </p:nvSpPr>
        <p:spPr>
          <a:xfrm>
            <a:off x="407779" y="1837841"/>
            <a:ext cx="44457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Gill Sans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https://github.com/garythung/trashnet</a:t>
            </a:r>
            <a:endParaRPr lang="en-US" u="sng">
              <a:latin typeface="Gill Sans MT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AEF92-98E2-4D08-912F-359DA68830F7}"/>
              </a:ext>
            </a:extLst>
          </p:cNvPr>
          <p:cNvSpPr txBox="1"/>
          <p:nvPr/>
        </p:nvSpPr>
        <p:spPr>
          <a:xfrm>
            <a:off x="6590050" y="2112681"/>
            <a:ext cx="4711647" cy="20774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latin typeface="Gill Sans MT"/>
              </a:rPr>
              <a:t>Total of 2527 images of objects over 6 classes</a:t>
            </a:r>
          </a:p>
          <a:p>
            <a:endParaRPr lang="en-US" sz="2150" b="1">
              <a:latin typeface="Gill Sans MT"/>
            </a:endParaRPr>
          </a:p>
          <a:p>
            <a:pPr marL="285750" indent="-285750">
              <a:buFont typeface="Arial"/>
              <a:buChar char="•"/>
            </a:pPr>
            <a:r>
              <a:rPr lang="en-US" sz="2150">
                <a:latin typeface="Gill Sans MT"/>
              </a:rPr>
              <a:t>70% Training (n=1768)</a:t>
            </a:r>
            <a:endParaRPr lang="en-US" sz="2150"/>
          </a:p>
          <a:p>
            <a:pPr marL="285750" indent="-285750">
              <a:buFont typeface="Arial"/>
              <a:buChar char="•"/>
            </a:pPr>
            <a:r>
              <a:rPr lang="en-US" sz="2150">
                <a:latin typeface="Gill Sans MT"/>
              </a:rPr>
              <a:t>15% Validation (n=379)</a:t>
            </a:r>
          </a:p>
          <a:p>
            <a:pPr marL="285750" indent="-285750">
              <a:buFont typeface="Arial"/>
              <a:buChar char="•"/>
            </a:pPr>
            <a:r>
              <a:rPr lang="en-US" sz="2150">
                <a:latin typeface="Gill Sans MT"/>
              </a:rPr>
              <a:t>15% Test (n=380)</a:t>
            </a:r>
          </a:p>
        </p:txBody>
      </p:sp>
      <p:pic>
        <p:nvPicPr>
          <p:cNvPr id="3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CD4F94E6-C02B-407D-B0A1-88BF46CD9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171" y="4211832"/>
            <a:ext cx="1400175" cy="1057275"/>
          </a:xfrm>
          <a:prstGeom prst="rect">
            <a:avLst/>
          </a:prstGeom>
        </p:spPr>
      </p:pic>
      <p:pic>
        <p:nvPicPr>
          <p:cNvPr id="9" name="Picture 6" descr="A close up of a bottle&#10;&#10;Description automatically generated">
            <a:extLst>
              <a:ext uri="{FF2B5EF4-FFF2-40B4-BE49-F238E27FC236}">
                <a16:creationId xmlns:a16="http://schemas.microsoft.com/office/drawing/2014/main" id="{B1C50DA3-1AD6-4D54-B851-649375D30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278" y="4212639"/>
            <a:ext cx="1400175" cy="1042898"/>
          </a:xfrm>
          <a:prstGeom prst="rect">
            <a:avLst/>
          </a:prstGeom>
        </p:spPr>
      </p:pic>
      <p:pic>
        <p:nvPicPr>
          <p:cNvPr id="11" name="Picture 7" descr="A close up of a bottle&#10;&#10;Description automatically generated">
            <a:extLst>
              <a:ext uri="{FF2B5EF4-FFF2-40B4-BE49-F238E27FC236}">
                <a16:creationId xmlns:a16="http://schemas.microsoft.com/office/drawing/2014/main" id="{E217DC8E-A58B-4B06-8695-28E99F1B7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578255" y="5401649"/>
            <a:ext cx="1414552" cy="1057275"/>
          </a:xfrm>
          <a:prstGeom prst="rect">
            <a:avLst/>
          </a:prstGeom>
        </p:spPr>
      </p:pic>
      <p:pic>
        <p:nvPicPr>
          <p:cNvPr id="13" name="Picture 8" descr="A picture containing photo, sitting, covered, different&#10;&#10;Description automatically generated">
            <a:extLst>
              <a:ext uri="{FF2B5EF4-FFF2-40B4-BE49-F238E27FC236}">
                <a16:creationId xmlns:a16="http://schemas.microsoft.com/office/drawing/2014/main" id="{6E865A77-D981-48A9-A85C-B164E61B4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781" y="5400215"/>
            <a:ext cx="1412929" cy="1062925"/>
          </a:xfrm>
          <a:prstGeom prst="rect">
            <a:avLst/>
          </a:prstGeom>
        </p:spPr>
      </p:pic>
      <p:pic>
        <p:nvPicPr>
          <p:cNvPr id="15" name="Picture 9" descr="A plastic water bottle&#10;&#10;Description automatically generated">
            <a:extLst>
              <a:ext uri="{FF2B5EF4-FFF2-40B4-BE49-F238E27FC236}">
                <a16:creationId xmlns:a16="http://schemas.microsoft.com/office/drawing/2014/main" id="{D65E8387-18BD-4BA6-B7C2-255309821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018" y="4194710"/>
            <a:ext cx="1481892" cy="1062926"/>
          </a:xfrm>
          <a:prstGeom prst="rect">
            <a:avLst/>
          </a:prstGeom>
        </p:spPr>
      </p:pic>
      <p:pic>
        <p:nvPicPr>
          <p:cNvPr id="17" name="Picture 10" descr="A picture containing air&#10;&#10;Description automatically generated">
            <a:extLst>
              <a:ext uri="{FF2B5EF4-FFF2-40B4-BE49-F238E27FC236}">
                <a16:creationId xmlns:a16="http://schemas.microsoft.com/office/drawing/2014/main" id="{A710F2C5-03F7-4B05-B3AA-CD606D187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1017" y="5400214"/>
            <a:ext cx="1477506" cy="1062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5728E8-27B0-49E5-81B7-91C282A0E015}"/>
              </a:ext>
            </a:extLst>
          </p:cNvPr>
          <p:cNvSpPr/>
          <p:nvPr/>
        </p:nvSpPr>
        <p:spPr>
          <a:xfrm>
            <a:off x="5360462" y="2551485"/>
            <a:ext cx="868707" cy="410922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8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280C-6E82-44B7-930A-7E5E6202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MODELS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9FC78-5E9B-4247-B963-58E7A552C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1750" y="2074893"/>
            <a:ext cx="4710354" cy="638990"/>
          </a:xfrm>
        </p:spPr>
        <p:txBody>
          <a:bodyPr/>
          <a:lstStyle/>
          <a:p>
            <a:r>
              <a:rPr lang="en-US" sz="2600"/>
              <a:t>Confusion Matrix on Testing 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DBD0140-35AB-4E30-8DA4-F1C40F8EF41D}"/>
              </a:ext>
            </a:extLst>
          </p:cNvPr>
          <p:cNvSpPr txBox="1">
            <a:spLocks/>
          </p:cNvSpPr>
          <p:nvPr/>
        </p:nvSpPr>
        <p:spPr>
          <a:xfrm>
            <a:off x="420424" y="2128345"/>
            <a:ext cx="5087075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/>
          </a:p>
          <a:p>
            <a:r>
              <a:rPr lang="en-US" sz="2600"/>
              <a:t>SVM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1845CDF-42FE-4606-AD4F-0DD21FB3ABF7}"/>
              </a:ext>
            </a:extLst>
          </p:cNvPr>
          <p:cNvSpPr txBox="1">
            <a:spLocks/>
          </p:cNvSpPr>
          <p:nvPr/>
        </p:nvSpPr>
        <p:spPr>
          <a:xfrm>
            <a:off x="416807" y="2761665"/>
            <a:ext cx="4322875" cy="820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2200"/>
              <a:t>Training accuracy: 90.7%</a:t>
            </a:r>
            <a:endParaRPr lang="en-US"/>
          </a:p>
          <a:p>
            <a:pPr marL="305435" indent="-305435"/>
            <a:r>
              <a:rPr lang="en-US" sz="2200"/>
              <a:t>Testing accuracy: </a:t>
            </a:r>
            <a:r>
              <a:rPr lang="en-US" sz="2200">
                <a:ea typeface="+mn-lt"/>
                <a:cs typeface="+mn-lt"/>
              </a:rPr>
              <a:t>64.6</a:t>
            </a:r>
            <a:r>
              <a:rPr lang="en-US" sz="2200"/>
              <a:t>%</a:t>
            </a:r>
          </a:p>
        </p:txBody>
      </p:sp>
      <p:pic>
        <p:nvPicPr>
          <p:cNvPr id="23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77D2E72E-8BB4-4BE4-9D82-BED49B12C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9" r="5482" b="278"/>
          <a:stretch/>
        </p:blipFill>
        <p:spPr>
          <a:xfrm>
            <a:off x="5740400" y="2763707"/>
            <a:ext cx="4985392" cy="393173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C411A99-A713-4692-930E-29165F25FD88}"/>
              </a:ext>
            </a:extLst>
          </p:cNvPr>
          <p:cNvGrpSpPr/>
          <p:nvPr/>
        </p:nvGrpSpPr>
        <p:grpSpPr>
          <a:xfrm>
            <a:off x="413334" y="4234742"/>
            <a:ext cx="4681522" cy="1471495"/>
            <a:chOff x="682748" y="4974345"/>
            <a:chExt cx="4774805" cy="148210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5C64635-839F-4584-9D77-93059A7CD288}"/>
                </a:ext>
              </a:extLst>
            </p:cNvPr>
            <p:cNvGrpSpPr/>
            <p:nvPr/>
          </p:nvGrpSpPr>
          <p:grpSpPr>
            <a:xfrm>
              <a:off x="2000035" y="4974345"/>
              <a:ext cx="1986783" cy="1482106"/>
              <a:chOff x="2000035" y="4974345"/>
              <a:chExt cx="1900520" cy="148210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BBF7438-01BB-46BA-9616-C8FDE30F77D3}"/>
                  </a:ext>
                </a:extLst>
              </p:cNvPr>
              <p:cNvSpPr/>
              <p:nvPr/>
            </p:nvSpPr>
            <p:spPr>
              <a:xfrm>
                <a:off x="2000035" y="4975261"/>
                <a:ext cx="1203983" cy="14811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HOG Feature Extraction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ADEFBDA-AEB7-40AA-9F33-9860314DC1EC}"/>
                  </a:ext>
                </a:extLst>
              </p:cNvPr>
              <p:cNvSpPr/>
              <p:nvPr/>
            </p:nvSpPr>
            <p:spPr>
              <a:xfrm rot="5400000">
                <a:off x="2909091" y="5462968"/>
                <a:ext cx="1480087" cy="5028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Cubic SVM Classifier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9FF3CD2E-CA86-4293-B486-FB443F88FE60}"/>
                  </a:ext>
                </a:extLst>
              </p:cNvPr>
              <p:cNvCxnSpPr/>
              <p:nvPr/>
            </p:nvCxnSpPr>
            <p:spPr>
              <a:xfrm flipV="1">
                <a:off x="3201898" y="5704510"/>
                <a:ext cx="195208" cy="17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023C3BE-97AE-4365-8595-D0CBE892D08F}"/>
                </a:ext>
              </a:extLst>
            </p:cNvPr>
            <p:cNvCxnSpPr/>
            <p:nvPr/>
          </p:nvCxnSpPr>
          <p:spPr>
            <a:xfrm flipV="1">
              <a:off x="1743181" y="5675615"/>
              <a:ext cx="263703" cy="1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lowchart: Multidocument 37">
              <a:extLst>
                <a:ext uri="{FF2B5EF4-FFF2-40B4-BE49-F238E27FC236}">
                  <a16:creationId xmlns:a16="http://schemas.microsoft.com/office/drawing/2014/main" id="{88CEC040-187C-41B0-A4E3-6274911D43D3}"/>
                </a:ext>
              </a:extLst>
            </p:cNvPr>
            <p:cNvSpPr/>
            <p:nvPr/>
          </p:nvSpPr>
          <p:spPr>
            <a:xfrm>
              <a:off x="682748" y="5332848"/>
              <a:ext cx="1061662" cy="761999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Inputs</a:t>
              </a:r>
            </a:p>
          </p:txBody>
        </p:sp>
        <p:sp>
          <p:nvSpPr>
            <p:cNvPr id="39" name="Flowchart: Multidocument 38">
              <a:extLst>
                <a:ext uri="{FF2B5EF4-FFF2-40B4-BE49-F238E27FC236}">
                  <a16:creationId xmlns:a16="http://schemas.microsoft.com/office/drawing/2014/main" id="{5913F194-1736-4BB6-823D-FE2485597464}"/>
                </a:ext>
              </a:extLst>
            </p:cNvPr>
            <p:cNvSpPr/>
            <p:nvPr/>
          </p:nvSpPr>
          <p:spPr>
            <a:xfrm>
              <a:off x="4310274" y="5330172"/>
              <a:ext cx="1147279" cy="719189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Output Labels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FAC67D7-61FB-46C5-9855-6AE6C94FF9DB}"/>
                </a:ext>
              </a:extLst>
            </p:cNvPr>
            <p:cNvCxnSpPr>
              <a:cxnSpLocks/>
            </p:cNvCxnSpPr>
            <p:nvPr/>
          </p:nvCxnSpPr>
          <p:spPr>
            <a:xfrm>
              <a:off x="3986371" y="5720137"/>
              <a:ext cx="332197" cy="6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300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9E95-1761-486B-8EFB-1B9B25AB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MODELS (ResNet)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133826B-BD9D-4827-9BE7-A84D1D983E07}"/>
              </a:ext>
            </a:extLst>
          </p:cNvPr>
          <p:cNvSpPr>
            <a:spLocks noGrp="1"/>
          </p:cNvSpPr>
          <p:nvPr/>
        </p:nvSpPr>
        <p:spPr>
          <a:xfrm>
            <a:off x="370765" y="2044440"/>
            <a:ext cx="5087075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/>
          </a:p>
          <a:p>
            <a:r>
              <a:rPr lang="en-US" sz="2600"/>
              <a:t>Pre-Trained ResNet</a:t>
            </a:r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87B1C95-7D4D-458E-88C9-5C37534A4D76}"/>
              </a:ext>
            </a:extLst>
          </p:cNvPr>
          <p:cNvSpPr>
            <a:spLocks noGrp="1"/>
          </p:cNvSpPr>
          <p:nvPr/>
        </p:nvSpPr>
        <p:spPr>
          <a:xfrm>
            <a:off x="290093" y="2703445"/>
            <a:ext cx="5401661" cy="1453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2200"/>
              <a:t>Adjusted weight for trash class (1:4 ratio)</a:t>
            </a:r>
          </a:p>
          <a:p>
            <a:pPr marL="305435" indent="-305435"/>
            <a:r>
              <a:rPr lang="en-US" sz="2200"/>
              <a:t>Training accuracy: 98%</a:t>
            </a:r>
          </a:p>
          <a:p>
            <a:pPr marL="305435" indent="-305435"/>
            <a:r>
              <a:rPr lang="en-US" sz="2200"/>
              <a:t>Testing accuracy: 93%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83D4B3-206A-4C76-92E3-870D216489C9}"/>
              </a:ext>
            </a:extLst>
          </p:cNvPr>
          <p:cNvGrpSpPr/>
          <p:nvPr/>
        </p:nvGrpSpPr>
        <p:grpSpPr>
          <a:xfrm>
            <a:off x="444571" y="4314501"/>
            <a:ext cx="4473589" cy="1910780"/>
            <a:chOff x="476701" y="4305941"/>
            <a:chExt cx="4980852" cy="21505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FBED11-0512-4650-8749-1949011D04E6}"/>
                </a:ext>
              </a:extLst>
            </p:cNvPr>
            <p:cNvGrpSpPr/>
            <p:nvPr/>
          </p:nvGrpSpPr>
          <p:grpSpPr>
            <a:xfrm>
              <a:off x="682748" y="4974345"/>
              <a:ext cx="4774805" cy="1482106"/>
              <a:chOff x="682748" y="4974345"/>
              <a:chExt cx="4774805" cy="148210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F05D5F5-ECF4-45E0-AF1B-30B089F29CD0}"/>
                  </a:ext>
                </a:extLst>
              </p:cNvPr>
              <p:cNvGrpSpPr/>
              <p:nvPr/>
            </p:nvGrpSpPr>
            <p:grpSpPr>
              <a:xfrm>
                <a:off x="2009899" y="4974345"/>
                <a:ext cx="1976917" cy="1482106"/>
                <a:chOff x="2009472" y="4974345"/>
                <a:chExt cx="1891083" cy="148210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CBF9E7B-189D-4A4E-A0F9-E14B2A865F7B}"/>
                    </a:ext>
                  </a:extLst>
                </p:cNvPr>
                <p:cNvSpPr/>
                <p:nvPr/>
              </p:nvSpPr>
              <p:spPr>
                <a:xfrm>
                  <a:off x="2009472" y="4975261"/>
                  <a:ext cx="1251167" cy="14811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Pretrained</a:t>
                  </a:r>
                </a:p>
                <a:p>
                  <a:pPr algn="ctr"/>
                  <a:r>
                    <a:rPr lang="en-US"/>
                    <a:t>Resnet18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8CB2948-ADDB-4B1C-B3E7-2BC0E439FB37}"/>
                    </a:ext>
                  </a:extLst>
                </p:cNvPr>
                <p:cNvSpPr/>
                <p:nvPr/>
              </p:nvSpPr>
              <p:spPr>
                <a:xfrm rot="5400000">
                  <a:off x="2909091" y="5462968"/>
                  <a:ext cx="1480087" cy="50284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Linear Classifier</a:t>
                  </a: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9C3294D-AD65-4BC1-BC43-0D5A9D09ED78}"/>
                    </a:ext>
                  </a:extLst>
                </p:cNvPr>
                <p:cNvCxnSpPr/>
                <p:nvPr/>
              </p:nvCxnSpPr>
              <p:spPr>
                <a:xfrm flipV="1">
                  <a:off x="3201898" y="5704510"/>
                  <a:ext cx="195208" cy="17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35DE617-E651-42FD-9C94-961CD1E6C52C}"/>
                  </a:ext>
                </a:extLst>
              </p:cNvPr>
              <p:cNvCxnSpPr/>
              <p:nvPr/>
            </p:nvCxnSpPr>
            <p:spPr>
              <a:xfrm flipV="1">
                <a:off x="1743181" y="5675615"/>
                <a:ext cx="263703" cy="17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lowchart: Multidocument 20">
                <a:extLst>
                  <a:ext uri="{FF2B5EF4-FFF2-40B4-BE49-F238E27FC236}">
                    <a16:creationId xmlns:a16="http://schemas.microsoft.com/office/drawing/2014/main" id="{E28F722C-CA35-4835-9CC0-A485234AB1E0}"/>
                  </a:ext>
                </a:extLst>
              </p:cNvPr>
              <p:cNvSpPr/>
              <p:nvPr/>
            </p:nvSpPr>
            <p:spPr>
              <a:xfrm>
                <a:off x="682748" y="5332848"/>
                <a:ext cx="1061662" cy="761999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Inputs</a:t>
                </a:r>
              </a:p>
            </p:txBody>
          </p:sp>
          <p:sp>
            <p:nvSpPr>
              <p:cNvPr id="22" name="Flowchart: Multidocument 21">
                <a:extLst>
                  <a:ext uri="{FF2B5EF4-FFF2-40B4-BE49-F238E27FC236}">
                    <a16:creationId xmlns:a16="http://schemas.microsoft.com/office/drawing/2014/main" id="{FD123EE6-3D62-4991-9D1A-F57FE7EB9374}"/>
                  </a:ext>
                </a:extLst>
              </p:cNvPr>
              <p:cNvSpPr/>
              <p:nvPr/>
            </p:nvSpPr>
            <p:spPr>
              <a:xfrm>
                <a:off x="4310274" y="5330172"/>
                <a:ext cx="1147279" cy="719189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Output Labels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5EF90B9-DC4E-41FB-9C95-7147EBFD1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371" y="5720137"/>
                <a:ext cx="332197" cy="6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FEE97E25-0719-42BB-8891-B4092BB9B994}"/>
                </a:ext>
              </a:extLst>
            </p:cNvPr>
            <p:cNvSpPr/>
            <p:nvPr/>
          </p:nvSpPr>
          <p:spPr>
            <a:xfrm rot="5400000">
              <a:off x="2431367" y="4453838"/>
              <a:ext cx="452806" cy="37882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E5B6C519-ACF8-43CE-BC54-5D0BDEB8AD62}"/>
                </a:ext>
              </a:extLst>
            </p:cNvPr>
            <p:cNvSpPr txBox="1"/>
            <p:nvPr/>
          </p:nvSpPr>
          <p:spPr>
            <a:xfrm>
              <a:off x="476701" y="4305941"/>
              <a:ext cx="2901288" cy="31175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/>
                <a:t>Update Model  (True\False)</a:t>
              </a:r>
            </a:p>
          </p:txBody>
        </p:sp>
      </p:grpSp>
      <p:pic>
        <p:nvPicPr>
          <p:cNvPr id="7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2FCEB6-FBE4-4537-BB55-3FB7A1CA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24" y="2717220"/>
            <a:ext cx="5393202" cy="3901834"/>
          </a:xfrm>
          <a:prstGeom prst="rect">
            <a:avLst/>
          </a:prstGeom>
        </p:spPr>
      </p:pic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B81E1EC-16D2-4A65-8D95-582AA71F7CC7}"/>
              </a:ext>
            </a:extLst>
          </p:cNvPr>
          <p:cNvSpPr txBox="1">
            <a:spLocks/>
          </p:cNvSpPr>
          <p:nvPr/>
        </p:nvSpPr>
        <p:spPr>
          <a:xfrm>
            <a:off x="6001750" y="2074893"/>
            <a:ext cx="4710354" cy="6389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/>
              <a:t>Confusion Matrix on Testing Data</a:t>
            </a:r>
          </a:p>
        </p:txBody>
      </p:sp>
    </p:spTree>
    <p:extLst>
      <p:ext uri="{BB962C8B-B14F-4D97-AF65-F5344CB8AC3E}">
        <p14:creationId xmlns:p14="http://schemas.microsoft.com/office/powerpoint/2010/main" val="117482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9E95-1761-486B-8EFB-1B9B25AB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MODELS (ResNet)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C37484-7253-45E5-BF5C-65E2C4FC5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4142" y="4254259"/>
            <a:ext cx="763368" cy="304838"/>
          </a:xfrm>
        </p:spPr>
        <p:txBody>
          <a:bodyPr/>
          <a:lstStyle/>
          <a:p>
            <a:r>
              <a:rPr lang="en-US" sz="1800" b="1"/>
              <a:t>Loss</a:t>
            </a:r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E8DF-DA1D-433C-8906-B91B8EF998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02511" y="4560538"/>
            <a:ext cx="3403857" cy="2297478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06170AE-6D8B-41B9-8969-95DF3B3AC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2919" y="1956074"/>
            <a:ext cx="1200018" cy="356455"/>
          </a:xfrm>
        </p:spPr>
        <p:txBody>
          <a:bodyPr/>
          <a:lstStyle/>
          <a:p>
            <a:r>
              <a:rPr lang="en-US" sz="1800" b="1"/>
              <a:t>Accuracy</a:t>
            </a:r>
          </a:p>
        </p:txBody>
      </p:sp>
      <p:pic>
        <p:nvPicPr>
          <p:cNvPr id="6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F6CD263-839E-4BE1-950E-6B39404D4A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3321" y="2296142"/>
            <a:ext cx="3363440" cy="2324059"/>
          </a:xfr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133826B-BD9D-4827-9BE7-A84D1D983E07}"/>
              </a:ext>
            </a:extLst>
          </p:cNvPr>
          <p:cNvSpPr>
            <a:spLocks noGrp="1"/>
          </p:cNvSpPr>
          <p:nvPr/>
        </p:nvSpPr>
        <p:spPr>
          <a:xfrm>
            <a:off x="370765" y="2044440"/>
            <a:ext cx="5087075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/>
          </a:p>
          <a:p>
            <a:r>
              <a:rPr lang="en-US" sz="2600"/>
              <a:t>Pre-Trained ResNet</a:t>
            </a:r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87B1C95-7D4D-458E-88C9-5C37534A4D76}"/>
              </a:ext>
            </a:extLst>
          </p:cNvPr>
          <p:cNvSpPr>
            <a:spLocks noGrp="1"/>
          </p:cNvSpPr>
          <p:nvPr/>
        </p:nvSpPr>
        <p:spPr>
          <a:xfrm>
            <a:off x="290093" y="2703445"/>
            <a:ext cx="5401661" cy="1453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2200"/>
              <a:t>Adjusted weight for trash class (1:4 ratio)</a:t>
            </a:r>
          </a:p>
          <a:p>
            <a:pPr marL="305435" indent="-305435"/>
            <a:r>
              <a:rPr lang="en-US" sz="2200"/>
              <a:t>Training accuracy: 98%</a:t>
            </a:r>
          </a:p>
          <a:p>
            <a:pPr marL="305435" indent="-305435"/>
            <a:r>
              <a:rPr lang="en-US" sz="2200"/>
              <a:t>Testing accuracy: 93%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83D4B3-206A-4C76-92E3-870D216489C9}"/>
              </a:ext>
            </a:extLst>
          </p:cNvPr>
          <p:cNvGrpSpPr/>
          <p:nvPr/>
        </p:nvGrpSpPr>
        <p:grpSpPr>
          <a:xfrm>
            <a:off x="444571" y="4314502"/>
            <a:ext cx="4473590" cy="1910780"/>
            <a:chOff x="476701" y="4305941"/>
            <a:chExt cx="4980852" cy="21505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FBED11-0512-4650-8749-1949011D04E6}"/>
                </a:ext>
              </a:extLst>
            </p:cNvPr>
            <p:cNvGrpSpPr/>
            <p:nvPr/>
          </p:nvGrpSpPr>
          <p:grpSpPr>
            <a:xfrm>
              <a:off x="682748" y="4974345"/>
              <a:ext cx="4774805" cy="1482106"/>
              <a:chOff x="682748" y="4974345"/>
              <a:chExt cx="4774805" cy="148210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F05D5F5-ECF4-45E0-AF1B-30B089F29CD0}"/>
                  </a:ext>
                </a:extLst>
              </p:cNvPr>
              <p:cNvGrpSpPr/>
              <p:nvPr/>
            </p:nvGrpSpPr>
            <p:grpSpPr>
              <a:xfrm>
                <a:off x="2009899" y="4974345"/>
                <a:ext cx="1976917" cy="1482106"/>
                <a:chOff x="2009472" y="4974345"/>
                <a:chExt cx="1891083" cy="148210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CBF9E7B-189D-4A4E-A0F9-E14B2A865F7B}"/>
                    </a:ext>
                  </a:extLst>
                </p:cNvPr>
                <p:cNvSpPr/>
                <p:nvPr/>
              </p:nvSpPr>
              <p:spPr>
                <a:xfrm>
                  <a:off x="2009472" y="4975261"/>
                  <a:ext cx="1251167" cy="148119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Pretrained</a:t>
                  </a:r>
                </a:p>
                <a:p>
                  <a:pPr algn="ctr"/>
                  <a:r>
                    <a:rPr lang="en-US"/>
                    <a:t>Resnet18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8CB2948-ADDB-4B1C-B3E7-2BC0E439FB37}"/>
                    </a:ext>
                  </a:extLst>
                </p:cNvPr>
                <p:cNvSpPr/>
                <p:nvPr/>
              </p:nvSpPr>
              <p:spPr>
                <a:xfrm rot="5400000">
                  <a:off x="2909091" y="5462968"/>
                  <a:ext cx="1480087" cy="50284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Linear Classifier</a:t>
                  </a: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9C3294D-AD65-4BC1-BC43-0D5A9D09ED78}"/>
                    </a:ext>
                  </a:extLst>
                </p:cNvPr>
                <p:cNvCxnSpPr/>
                <p:nvPr/>
              </p:nvCxnSpPr>
              <p:spPr>
                <a:xfrm flipV="1">
                  <a:off x="3201898" y="5704510"/>
                  <a:ext cx="195208" cy="17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35DE617-E651-42FD-9C94-961CD1E6C52C}"/>
                  </a:ext>
                </a:extLst>
              </p:cNvPr>
              <p:cNvCxnSpPr/>
              <p:nvPr/>
            </p:nvCxnSpPr>
            <p:spPr>
              <a:xfrm flipV="1">
                <a:off x="1743181" y="5675615"/>
                <a:ext cx="263703" cy="17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lowchart: Multidocument 20">
                <a:extLst>
                  <a:ext uri="{FF2B5EF4-FFF2-40B4-BE49-F238E27FC236}">
                    <a16:creationId xmlns:a16="http://schemas.microsoft.com/office/drawing/2014/main" id="{E28F722C-CA35-4835-9CC0-A485234AB1E0}"/>
                  </a:ext>
                </a:extLst>
              </p:cNvPr>
              <p:cNvSpPr/>
              <p:nvPr/>
            </p:nvSpPr>
            <p:spPr>
              <a:xfrm>
                <a:off x="682748" y="5332848"/>
                <a:ext cx="1061662" cy="761999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Inputs</a:t>
                </a:r>
              </a:p>
            </p:txBody>
          </p:sp>
          <p:sp>
            <p:nvSpPr>
              <p:cNvPr id="22" name="Flowchart: Multidocument 21">
                <a:extLst>
                  <a:ext uri="{FF2B5EF4-FFF2-40B4-BE49-F238E27FC236}">
                    <a16:creationId xmlns:a16="http://schemas.microsoft.com/office/drawing/2014/main" id="{FD123EE6-3D62-4991-9D1A-F57FE7EB9374}"/>
                  </a:ext>
                </a:extLst>
              </p:cNvPr>
              <p:cNvSpPr/>
              <p:nvPr/>
            </p:nvSpPr>
            <p:spPr>
              <a:xfrm>
                <a:off x="4310274" y="5330172"/>
                <a:ext cx="1147279" cy="719189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Output Labels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5EF90B9-DC4E-41FB-9C95-7147EBFD1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371" y="5720137"/>
                <a:ext cx="332197" cy="6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FEE97E25-0719-42BB-8891-B4092BB9B994}"/>
                </a:ext>
              </a:extLst>
            </p:cNvPr>
            <p:cNvSpPr/>
            <p:nvPr/>
          </p:nvSpPr>
          <p:spPr>
            <a:xfrm rot="5400000">
              <a:off x="2431367" y="4453838"/>
              <a:ext cx="452806" cy="37882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E5B6C519-ACF8-43CE-BC54-5D0BDEB8AD62}"/>
                </a:ext>
              </a:extLst>
            </p:cNvPr>
            <p:cNvSpPr txBox="1"/>
            <p:nvPr/>
          </p:nvSpPr>
          <p:spPr>
            <a:xfrm>
              <a:off x="476701" y="4305941"/>
              <a:ext cx="2901288" cy="31175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/>
                <a:t>Update Model  (True\False)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89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3D04-478E-4AF6-BD36-4007F7A2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example</a:t>
            </a:r>
          </a:p>
        </p:txBody>
      </p:sp>
      <p:pic>
        <p:nvPicPr>
          <p:cNvPr id="4" name="Picture 4" descr="A picture containing sitting, photo, table, glass&#10;&#10;Description automatically generated">
            <a:extLst>
              <a:ext uri="{FF2B5EF4-FFF2-40B4-BE49-F238E27FC236}">
                <a16:creationId xmlns:a16="http://schemas.microsoft.com/office/drawing/2014/main" id="{2D31B23F-D1D6-4CC5-BDBB-2D4FB731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2496641"/>
            <a:ext cx="2338388" cy="18944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40D005-5922-4B53-9D80-AFBC42F47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36" y="2394017"/>
            <a:ext cx="2355012" cy="1897664"/>
          </a:xfrm>
          <a:prstGeom prst="rect">
            <a:avLst/>
          </a:prstGeom>
        </p:spPr>
      </p:pic>
      <p:pic>
        <p:nvPicPr>
          <p:cNvPr id="7" name="Picture 7" descr="A picture containing holding, person, hand, board&#10;&#10;Description automatically generated">
            <a:extLst>
              <a:ext uri="{FF2B5EF4-FFF2-40B4-BE49-F238E27FC236}">
                <a16:creationId xmlns:a16="http://schemas.microsoft.com/office/drawing/2014/main" id="{61B89346-805A-46B0-8032-5F1DE2C13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4" y="4398639"/>
            <a:ext cx="2338388" cy="1727846"/>
          </a:xfrm>
          <a:prstGeom prst="rect">
            <a:avLst/>
          </a:prstGeom>
        </p:spPr>
      </p:pic>
      <p:pic>
        <p:nvPicPr>
          <p:cNvPr id="8" name="Picture 8" descr="A picture containing sitting, holding, person, board&#10;&#10;Description automatically generated">
            <a:extLst>
              <a:ext uri="{FF2B5EF4-FFF2-40B4-BE49-F238E27FC236}">
                <a16:creationId xmlns:a16="http://schemas.microsoft.com/office/drawing/2014/main" id="{FECB5E83-19FE-4FAB-89B8-CE74A803C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588" y="4432120"/>
            <a:ext cx="2338388" cy="1684360"/>
          </a:xfrm>
          <a:prstGeom prst="rect">
            <a:avLst/>
          </a:prstGeom>
        </p:spPr>
      </p:pic>
      <p:pic>
        <p:nvPicPr>
          <p:cNvPr id="10" name="Picture 10" descr="A picture containing sitting, orange, table, blue&#10;&#10;Description automatically generated">
            <a:extLst>
              <a:ext uri="{FF2B5EF4-FFF2-40B4-BE49-F238E27FC236}">
                <a16:creationId xmlns:a16="http://schemas.microsoft.com/office/drawing/2014/main" id="{07E0753C-A2A7-4616-B9CC-3195F566B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588" y="2549462"/>
            <a:ext cx="2338388" cy="1842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9FDF3A-84C0-4BA9-8C22-604F3592294E}"/>
              </a:ext>
            </a:extLst>
          </p:cNvPr>
          <p:cNvSpPr txBox="1"/>
          <p:nvPr/>
        </p:nvSpPr>
        <p:spPr>
          <a:xfrm>
            <a:off x="461962" y="1890711"/>
            <a:ext cx="32895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Success cases </a:t>
            </a:r>
            <a:r>
              <a:rPr lang="en-US" sz="2000">
                <a:ea typeface="+mn-lt"/>
                <a:cs typeface="+mn-lt"/>
              </a:rPr>
              <a:t>✅</a:t>
            </a:r>
            <a:endParaRPr lang="en-US" sz="20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C4200-87B3-44E9-9BA1-E9612D937810}"/>
              </a:ext>
            </a:extLst>
          </p:cNvPr>
          <p:cNvSpPr txBox="1"/>
          <p:nvPr/>
        </p:nvSpPr>
        <p:spPr>
          <a:xfrm>
            <a:off x="6118105" y="1890711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Error cases </a:t>
            </a:r>
            <a:r>
              <a:rPr lang="en-US" sz="2000">
                <a:ea typeface="+mn-lt"/>
                <a:cs typeface="+mn-lt"/>
              </a:rPr>
              <a:t>❌</a:t>
            </a:r>
            <a:endParaRPr lang="en-US" sz="2000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D6AA8F00-034D-4D13-B508-F95A5228F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513" y="4421327"/>
            <a:ext cx="2355012" cy="18397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E7C711-490C-45A5-B1FF-EFE467D7102C}"/>
              </a:ext>
            </a:extLst>
          </p:cNvPr>
          <p:cNvCxnSpPr/>
          <p:nvPr/>
        </p:nvCxnSpPr>
        <p:spPr>
          <a:xfrm flipH="1">
            <a:off x="5614987" y="2638425"/>
            <a:ext cx="11906" cy="357187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B65DDA40-107D-40A3-8D3A-FC0A6DFFE5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909" y="2390544"/>
            <a:ext cx="2355012" cy="1890007"/>
          </a:xfrm>
          <a:prstGeom prst="rect">
            <a:avLst/>
          </a:prstGeom>
        </p:spPr>
      </p:pic>
      <p:pic>
        <p:nvPicPr>
          <p:cNvPr id="16" name="Picture 16" descr="A close up of a device&#10;&#10;Description automatically generated">
            <a:extLst>
              <a:ext uri="{FF2B5EF4-FFF2-40B4-BE49-F238E27FC236}">
                <a16:creationId xmlns:a16="http://schemas.microsoft.com/office/drawing/2014/main" id="{6B751CE7-BE01-4B06-970B-0690CA1588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1556" y="4399325"/>
            <a:ext cx="2219325" cy="2012224"/>
          </a:xfrm>
          <a:prstGeom prst="rect">
            <a:avLst/>
          </a:prstGeom>
        </p:spPr>
      </p:pic>
      <p:pic>
        <p:nvPicPr>
          <p:cNvPr id="11" name="Picture 16" descr="A picture containing indoor, cup, sitting, small&#10;&#10;Description automatically generated">
            <a:extLst>
              <a:ext uri="{FF2B5EF4-FFF2-40B4-BE49-F238E27FC236}">
                <a16:creationId xmlns:a16="http://schemas.microsoft.com/office/drawing/2014/main" id="{64EF5AE5-AC95-45FF-AFA3-AA724D38D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6727" y="2597305"/>
            <a:ext cx="2276792" cy="1690948"/>
          </a:xfrm>
          <a:prstGeom prst="rect">
            <a:avLst/>
          </a:prstGeom>
        </p:spPr>
      </p:pic>
      <p:pic>
        <p:nvPicPr>
          <p:cNvPr id="17" name="Picture 17" descr="A picture containing object, indoor, honeycomb, sitting&#10;&#10;Description automatically generated">
            <a:extLst>
              <a:ext uri="{FF2B5EF4-FFF2-40B4-BE49-F238E27FC236}">
                <a16:creationId xmlns:a16="http://schemas.microsoft.com/office/drawing/2014/main" id="{BB72607F-222F-4A81-B4E2-7994F96654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5829" y="4622800"/>
            <a:ext cx="2153558" cy="1621972"/>
          </a:xfrm>
          <a:prstGeom prst="rect">
            <a:avLst/>
          </a:prstGeom>
        </p:spPr>
      </p:pic>
      <p:pic>
        <p:nvPicPr>
          <p:cNvPr id="18" name="Picture 18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5E9A414E-D611-428D-B4E3-4189D00348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7471" y="2581728"/>
            <a:ext cx="2194379" cy="1640114"/>
          </a:xfrm>
          <a:prstGeom prst="rect">
            <a:avLst/>
          </a:prstGeom>
        </p:spPr>
      </p:pic>
      <p:pic>
        <p:nvPicPr>
          <p:cNvPr id="19" name="Picture 19" descr="A picture containing sitting, table, food, piece&#10;&#10;Description automatically generated">
            <a:extLst>
              <a:ext uri="{FF2B5EF4-FFF2-40B4-BE49-F238E27FC236}">
                <a16:creationId xmlns:a16="http://schemas.microsoft.com/office/drawing/2014/main" id="{E9F80CD0-8A96-44D8-9D91-CC89C82075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4571282"/>
            <a:ext cx="2225616" cy="1669212"/>
          </a:xfrm>
          <a:prstGeom prst="rect">
            <a:avLst/>
          </a:prstGeom>
        </p:spPr>
      </p:pic>
      <p:pic>
        <p:nvPicPr>
          <p:cNvPr id="20" name="Picture 20" descr="A picture containing table, sitting, covered, different&#10;&#10;Description automatically generated">
            <a:extLst>
              <a:ext uri="{FF2B5EF4-FFF2-40B4-BE49-F238E27FC236}">
                <a16:creationId xmlns:a16="http://schemas.microsoft.com/office/drawing/2014/main" id="{27C81D16-25C9-4351-9EAA-6B47B3138F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9721" y="4571281"/>
            <a:ext cx="2139351" cy="1626080"/>
          </a:xfrm>
          <a:prstGeom prst="rect">
            <a:avLst/>
          </a:prstGeom>
        </p:spPr>
      </p:pic>
      <p:pic>
        <p:nvPicPr>
          <p:cNvPr id="21" name="Picture 21" descr="A picture containing sitting, standing, person, large&#10;&#10;Description automatically generated">
            <a:extLst>
              <a:ext uri="{FF2B5EF4-FFF2-40B4-BE49-F238E27FC236}">
                <a16:creationId xmlns:a16="http://schemas.microsoft.com/office/drawing/2014/main" id="{CA42D6E9-F079-431C-A821-B8B0C3808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983" y="2735943"/>
            <a:ext cx="2130878" cy="1590221"/>
          </a:xfrm>
          <a:prstGeom prst="rect">
            <a:avLst/>
          </a:prstGeom>
        </p:spPr>
      </p:pic>
      <p:pic>
        <p:nvPicPr>
          <p:cNvPr id="22" name="Picture 22" descr="A picture containing sitting, old, snow, standing&#10;&#10;Description automatically generated">
            <a:extLst>
              <a:ext uri="{FF2B5EF4-FFF2-40B4-BE49-F238E27FC236}">
                <a16:creationId xmlns:a16="http://schemas.microsoft.com/office/drawing/2014/main" id="{EF811C77-C3AD-45EC-9C2A-3EBDE23995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6211" y="4628791"/>
            <a:ext cx="2096219" cy="1582948"/>
          </a:xfrm>
          <a:prstGeom prst="rect">
            <a:avLst/>
          </a:prstGeom>
        </p:spPr>
      </p:pic>
      <p:pic>
        <p:nvPicPr>
          <p:cNvPr id="24" name="Picture 24" descr="A close up of a bottle&#10;&#10;Description automatically generated">
            <a:extLst>
              <a:ext uri="{FF2B5EF4-FFF2-40B4-BE49-F238E27FC236}">
                <a16:creationId xmlns:a16="http://schemas.microsoft.com/office/drawing/2014/main" id="{308883D8-BB9F-43F5-8D6F-03C38C28B9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9793" y="2690586"/>
            <a:ext cx="2189843" cy="16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1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8363-7A88-40FC-AF9F-28FA7C11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photos &amp; TACO dataset</a:t>
            </a:r>
          </a:p>
        </p:txBody>
      </p:sp>
      <p:pic>
        <p:nvPicPr>
          <p:cNvPr id="4" name="Picture 4" descr="A picture containing grass, sitting, piece, cake&#10;&#10;Description automatically generated">
            <a:extLst>
              <a:ext uri="{FF2B5EF4-FFF2-40B4-BE49-F238E27FC236}">
                <a16:creationId xmlns:a16="http://schemas.microsoft.com/office/drawing/2014/main" id="{86F158FB-CB96-492A-BB88-0E0DD8EC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540" y="2586037"/>
            <a:ext cx="2243138" cy="1566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CD63D-DED6-4D2A-A3B5-E1E768AA139A}"/>
              </a:ext>
            </a:extLst>
          </p:cNvPr>
          <p:cNvSpPr txBox="1"/>
          <p:nvPr/>
        </p:nvSpPr>
        <p:spPr>
          <a:xfrm>
            <a:off x="6129336" y="2295524"/>
            <a:ext cx="33861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Class: plastic predicted: cardboard</a:t>
            </a:r>
          </a:p>
        </p:txBody>
      </p:sp>
      <p:pic>
        <p:nvPicPr>
          <p:cNvPr id="6" name="Picture 6" descr="A picture containing building, brick, street, riding&#10;&#10;Description automatically generated">
            <a:extLst>
              <a:ext uri="{FF2B5EF4-FFF2-40B4-BE49-F238E27FC236}">
                <a16:creationId xmlns:a16="http://schemas.microsoft.com/office/drawing/2014/main" id="{107A9CE8-8E0B-4CD2-8228-682A8AB6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93" y="2840921"/>
            <a:ext cx="2076452" cy="1657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69C36-4FE4-437C-83DB-C3511F18F8AE}"/>
              </a:ext>
            </a:extLst>
          </p:cNvPr>
          <p:cNvSpPr txBox="1"/>
          <p:nvPr/>
        </p:nvSpPr>
        <p:spPr>
          <a:xfrm>
            <a:off x="652349" y="2521742"/>
            <a:ext cx="3731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Class: cardboard predicted: cardboard</a:t>
            </a:r>
          </a:p>
        </p:txBody>
      </p:sp>
      <p:pic>
        <p:nvPicPr>
          <p:cNvPr id="8" name="Picture 8" descr="A picture containing snow, person, air, small&#10;&#10;Description automatically generated">
            <a:extLst>
              <a:ext uri="{FF2B5EF4-FFF2-40B4-BE49-F238E27FC236}">
                <a16:creationId xmlns:a16="http://schemas.microsoft.com/office/drawing/2014/main" id="{E6E352A8-4512-4E2F-BCDD-B339287B3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43" r="168" b="31108"/>
          <a:stretch/>
        </p:blipFill>
        <p:spPr>
          <a:xfrm>
            <a:off x="746814" y="4927997"/>
            <a:ext cx="2243142" cy="1492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8CAEB-00B2-496E-AA5C-A32B2BEDF606}"/>
              </a:ext>
            </a:extLst>
          </p:cNvPr>
          <p:cNvSpPr txBox="1"/>
          <p:nvPr/>
        </p:nvSpPr>
        <p:spPr>
          <a:xfrm>
            <a:off x="658413" y="4551758"/>
            <a:ext cx="3731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Class: trash predicted: trash</a:t>
            </a:r>
          </a:p>
        </p:txBody>
      </p:sp>
      <p:pic>
        <p:nvPicPr>
          <p:cNvPr id="10" name="Picture 10" descr="A picture containing outdoor, grass, small, sitting&#10;&#10;Description automatically generated">
            <a:extLst>
              <a:ext uri="{FF2B5EF4-FFF2-40B4-BE49-F238E27FC236}">
                <a16:creationId xmlns:a16="http://schemas.microsoft.com/office/drawing/2014/main" id="{A82E4310-6F72-45E8-8495-2FDA960E9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21" y="4553961"/>
            <a:ext cx="1540670" cy="2068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C35EB-3F06-4355-A1F1-DE66A4AD3C21}"/>
              </a:ext>
            </a:extLst>
          </p:cNvPr>
          <p:cNvSpPr txBox="1"/>
          <p:nvPr/>
        </p:nvSpPr>
        <p:spPr>
          <a:xfrm>
            <a:off x="6129335" y="4218385"/>
            <a:ext cx="3731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Class: trash predicted: metal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087BE-900D-4E1D-8ADC-79A7BCA2DBD6}"/>
              </a:ext>
            </a:extLst>
          </p:cNvPr>
          <p:cNvSpPr txBox="1"/>
          <p:nvPr/>
        </p:nvSpPr>
        <p:spPr>
          <a:xfrm>
            <a:off x="663245" y="1890711"/>
            <a:ext cx="32895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Success cases </a:t>
            </a:r>
            <a:r>
              <a:rPr lang="en-US" sz="2000">
                <a:ea typeface="+mn-lt"/>
                <a:cs typeface="+mn-lt"/>
              </a:rPr>
              <a:t>✅</a:t>
            </a:r>
            <a:endParaRPr lang="en-US" sz="20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92B53-17B9-4DCB-8A0D-D41AE399DC60}"/>
              </a:ext>
            </a:extLst>
          </p:cNvPr>
          <p:cNvSpPr txBox="1"/>
          <p:nvPr/>
        </p:nvSpPr>
        <p:spPr>
          <a:xfrm>
            <a:off x="6118105" y="1890711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Error cases </a:t>
            </a:r>
            <a:r>
              <a:rPr lang="en-US" sz="2000">
                <a:ea typeface="+mn-lt"/>
                <a:cs typeface="+mn-lt"/>
              </a:rPr>
              <a:t>❌</a:t>
            </a:r>
            <a:endParaRPr lang="en-US" sz="20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457E5A-218F-4D06-9D11-48038D8B2612}"/>
              </a:ext>
            </a:extLst>
          </p:cNvPr>
          <p:cNvCxnSpPr/>
          <p:nvPr/>
        </p:nvCxnSpPr>
        <p:spPr>
          <a:xfrm flipH="1">
            <a:off x="5614987" y="2638425"/>
            <a:ext cx="11906" cy="357187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7BD864-C6D8-4459-B711-F928AFB747CE}"/>
              </a:ext>
            </a:extLst>
          </p:cNvPr>
          <p:cNvSpPr txBox="1"/>
          <p:nvPr/>
        </p:nvSpPr>
        <p:spPr>
          <a:xfrm>
            <a:off x="8768527" y="3827613"/>
            <a:ext cx="30882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Accuracy lost when tested on images with complex background</a:t>
            </a:r>
          </a:p>
        </p:txBody>
      </p:sp>
    </p:spTree>
    <p:extLst>
      <p:ext uri="{BB962C8B-B14F-4D97-AF65-F5344CB8AC3E}">
        <p14:creationId xmlns:p14="http://schemas.microsoft.com/office/powerpoint/2010/main" val="7808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DC407-73EB-4048-AA72-2561ABD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457516"/>
            <a:ext cx="4968489" cy="1013800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DBC7-A7C5-4474-BB9E-894DB476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75" y="1329003"/>
            <a:ext cx="5300133" cy="56739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2100">
                <a:solidFill>
                  <a:srgbClr val="FFFFFF"/>
                </a:solidFill>
              </a:rPr>
              <a:t>Sample data was gathered in controlled environment</a:t>
            </a:r>
          </a:p>
          <a:p>
            <a:pPr marL="629920" lvl="1" indent="-305435"/>
            <a:r>
              <a:rPr lang="en-US" sz="2100">
                <a:solidFill>
                  <a:srgbClr val="FFFFFF"/>
                </a:solidFill>
              </a:rPr>
              <a:t>Solid colour background</a:t>
            </a:r>
          </a:p>
          <a:p>
            <a:pPr marL="629920" lvl="1" indent="-305435"/>
            <a:r>
              <a:rPr lang="en-US" sz="2100">
                <a:solidFill>
                  <a:srgbClr val="FFFFFF"/>
                </a:solidFill>
              </a:rPr>
              <a:t>Same camera used</a:t>
            </a:r>
          </a:p>
          <a:p>
            <a:pPr marL="629920" lvl="1" indent="-305435"/>
            <a:r>
              <a:rPr lang="en-US" sz="2100">
                <a:solidFill>
                  <a:srgbClr val="FFFFFF"/>
                </a:solidFill>
              </a:rPr>
              <a:t>Single object per image</a:t>
            </a:r>
          </a:p>
          <a:p>
            <a:pPr marL="305435" indent="-305435"/>
            <a:r>
              <a:rPr lang="en-US" sz="2100">
                <a:solidFill>
                  <a:srgbClr val="FFFFFF"/>
                </a:solidFill>
              </a:rPr>
              <a:t>Sample size was relatively small</a:t>
            </a:r>
          </a:p>
          <a:p>
            <a:pPr marL="629920" lvl="1" indent="-305435"/>
            <a:r>
              <a:rPr lang="en-US" sz="2100">
                <a:ea typeface="+mn-lt"/>
                <a:cs typeface="+mn-lt"/>
              </a:rPr>
              <a:t>≈ 500 per class</a:t>
            </a:r>
            <a:endParaRPr lang="en-US" sz="2100">
              <a:solidFill>
                <a:srgbClr val="FFFFFF"/>
              </a:solidFill>
            </a:endParaRPr>
          </a:p>
          <a:p>
            <a:pPr marL="305435" indent="-305435"/>
            <a:r>
              <a:rPr lang="en-US" sz="2100">
                <a:solidFill>
                  <a:srgbClr val="EBEBEB"/>
                </a:solidFill>
              </a:rPr>
              <a:t>Imbalance size for one class</a:t>
            </a:r>
          </a:p>
          <a:p>
            <a:pPr marL="305435" indent="-305435"/>
            <a:r>
              <a:rPr lang="en-US" sz="2100">
                <a:solidFill>
                  <a:srgbClr val="EBEBEB"/>
                </a:solidFill>
              </a:rPr>
              <a:t>Trash class difficult to interpret (even by humans!)</a:t>
            </a:r>
          </a:p>
          <a:p>
            <a:pPr marL="629920" lvl="1" indent="-305435"/>
            <a:endParaRPr lang="en-US" sz="2100">
              <a:solidFill>
                <a:srgbClr val="FFFFFF"/>
              </a:solidFill>
            </a:endParaRPr>
          </a:p>
          <a:p>
            <a:pPr marL="305435" indent="-305435"/>
            <a:endParaRPr lang="en-US" sz="2100">
              <a:solidFill>
                <a:srgbClr val="FFFFFF"/>
              </a:solidFill>
            </a:endParaRPr>
          </a:p>
        </p:txBody>
      </p:sp>
      <p:pic>
        <p:nvPicPr>
          <p:cNvPr id="5" name="Picture 5" descr="A picture containing table, sitting, bottle, cut&#10;&#10;Description automatically generated">
            <a:extLst>
              <a:ext uri="{FF2B5EF4-FFF2-40B4-BE49-F238E27FC236}">
                <a16:creationId xmlns:a16="http://schemas.microsoft.com/office/drawing/2014/main" id="{4ACAECF9-8E3E-4ABC-8E57-2A22AD48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084" y="1576373"/>
            <a:ext cx="4952475" cy="37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8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Dividend</vt:lpstr>
      <vt:lpstr>PowerPoint Presentation</vt:lpstr>
      <vt:lpstr>Project goal</vt:lpstr>
      <vt:lpstr>data</vt:lpstr>
      <vt:lpstr>MODELS (SVM)</vt:lpstr>
      <vt:lpstr>MODELS (ResNet)</vt:lpstr>
      <vt:lpstr>MODELS (ResNet)</vt:lpstr>
      <vt:lpstr>Result example</vt:lpstr>
      <vt:lpstr>OUr photos &amp; TACO dataset</vt:lpstr>
      <vt:lpstr>Discussion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2020-09-12T21:55:35Z</dcterms:created>
  <dcterms:modified xsi:type="dcterms:W3CDTF">2020-09-13T02:21:50Z</dcterms:modified>
</cp:coreProperties>
</file>